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6" r:id="rId9"/>
    <p:sldId id="268" r:id="rId10"/>
    <p:sldId id="260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9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2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2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7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2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5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1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4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4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rectives.sc.egov.usda.gov/OpenNonWebContent.aspx?content=44299.w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ruraladvantage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970245" cy="3329581"/>
          </a:xfrm>
        </p:spPr>
        <p:txBody>
          <a:bodyPr/>
          <a:lstStyle/>
          <a:p>
            <a:pPr algn="ctr"/>
            <a:r>
              <a:rPr lang="en-US" dirty="0"/>
              <a:t>Opportunities For </a:t>
            </a:r>
            <a:br>
              <a:rPr lang="en-US" dirty="0"/>
            </a:br>
            <a:r>
              <a:rPr lang="en-US" dirty="0"/>
              <a:t>CLC Practices In Hazelnut 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83934"/>
          </a:xfrm>
        </p:spPr>
        <p:txBody>
          <a:bodyPr/>
          <a:lstStyle/>
          <a:p>
            <a:r>
              <a:rPr lang="en-US" dirty="0"/>
              <a:t>Linda Meschke, Rural Advantage</a:t>
            </a:r>
          </a:p>
          <a:p>
            <a:r>
              <a:rPr lang="en-US" dirty="0"/>
              <a:t>REGAIN Office Hours</a:t>
            </a:r>
          </a:p>
          <a:p>
            <a:r>
              <a:rPr lang="en-US" dirty="0"/>
              <a:t>April 14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41561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EQIP?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627415"/>
            <a:ext cx="4396339" cy="46289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Supports producers interested in conserving and improving natural resources on their farms &amp; ranches.</a:t>
            </a:r>
          </a:p>
          <a:p>
            <a:r>
              <a:rPr lang="en-US" dirty="0"/>
              <a:t>Participants install or implement structural, vegetative and/or management practices.</a:t>
            </a:r>
          </a:p>
          <a:p>
            <a:r>
              <a:rPr lang="en-US" dirty="0"/>
              <a:t>Provides cost-share or a payment rate for each practice.</a:t>
            </a:r>
          </a:p>
          <a:p>
            <a:r>
              <a:rPr lang="en-US" dirty="0"/>
              <a:t>Socially disadvantaged, limited-resource, beginning and veteran farmers may be eligible for higher rates.</a:t>
            </a:r>
          </a:p>
          <a:p>
            <a:r>
              <a:rPr lang="en-US" dirty="0"/>
              <a:t>Special National, State or Local Initiatives.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957943"/>
            <a:ext cx="4396341" cy="529839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To be eligible, an applicant must be the owner or operator of </a:t>
            </a:r>
            <a:r>
              <a:rPr lang="en-US" u="sng" dirty="0">
                <a:solidFill>
                  <a:srgbClr val="C00000"/>
                </a:solidFill>
              </a:rPr>
              <a:t>eligible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land engaged in agricultural, forestry or livestock production.</a:t>
            </a:r>
          </a:p>
          <a:p>
            <a:r>
              <a:rPr lang="en-US" dirty="0"/>
              <a:t>At the national level, 50% or more of the EQIP funds must go toward livestock operations.</a:t>
            </a:r>
          </a:p>
          <a:p>
            <a:r>
              <a:rPr lang="en-US" dirty="0"/>
              <a:t>The program is competitive.</a:t>
            </a:r>
          </a:p>
          <a:p>
            <a:pPr lvl="1"/>
            <a:r>
              <a:rPr lang="en-US" dirty="0"/>
              <a:t>Cost-effectiveness</a:t>
            </a:r>
          </a:p>
          <a:p>
            <a:pPr lvl="1"/>
            <a:r>
              <a:rPr lang="en-US" dirty="0"/>
              <a:t>Effectively &amp; comprehensively address resource concerns</a:t>
            </a:r>
          </a:p>
          <a:p>
            <a:pPr lvl="1"/>
            <a:r>
              <a:rPr lang="en-US" dirty="0"/>
              <a:t>Improve existing conservation practices already in place.</a:t>
            </a:r>
          </a:p>
        </p:txBody>
      </p:sp>
    </p:spTree>
    <p:extLst>
      <p:ext uri="{BB962C8B-B14F-4D97-AF65-F5344CB8AC3E}">
        <p14:creationId xmlns:p14="http://schemas.microsoft.com/office/powerpoint/2010/main" val="393520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a Successful EQIP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Develop some ideas on what you would like to accomplish.  [Goals]</a:t>
            </a:r>
          </a:p>
          <a:p>
            <a:r>
              <a:rPr lang="en-US" dirty="0"/>
              <a:t>Determine how those ideas address Resource Concerns relative to your farm.</a:t>
            </a:r>
          </a:p>
          <a:p>
            <a:r>
              <a:rPr lang="en-US" dirty="0"/>
              <a:t>Identify your local NRCS District Conservationist.  Arrange for a meeting with them.  This might be over the phone or at your site.</a:t>
            </a:r>
          </a:p>
          <a:p>
            <a:r>
              <a:rPr lang="en-US" dirty="0"/>
              <a:t>Go to FSA and sign up your farm so it is eligible.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Discuss your plans and how EQIP might be applicable to your situation.</a:t>
            </a:r>
          </a:p>
          <a:p>
            <a:r>
              <a:rPr lang="en-US" dirty="0"/>
              <a:t>Do necessary preparation work.</a:t>
            </a:r>
          </a:p>
          <a:p>
            <a:r>
              <a:rPr lang="en-US" dirty="0"/>
              <a:t>Sign up for practices applicable.</a:t>
            </a:r>
          </a:p>
          <a:p>
            <a:r>
              <a:rPr lang="en-US" dirty="0"/>
              <a:t>Ask about the timeframe for applications and funding.  Be real about the timeframe.</a:t>
            </a:r>
          </a:p>
          <a:p>
            <a:r>
              <a:rPr lang="en-US" dirty="0"/>
              <a:t>Watch for sign up periods and get your materials in on time.</a:t>
            </a:r>
          </a:p>
        </p:txBody>
      </p:sp>
    </p:spTree>
    <p:extLst>
      <p:ext uri="{BB962C8B-B14F-4D97-AF65-F5344CB8AC3E}">
        <p14:creationId xmlns:p14="http://schemas.microsoft.com/office/powerpoint/2010/main" val="879354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EQIP Local Work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County has one.</a:t>
            </a:r>
          </a:p>
          <a:p>
            <a:r>
              <a:rPr lang="en-US" dirty="0"/>
              <a:t>SWCD coordinates an annual meeting with the NRCS.</a:t>
            </a:r>
          </a:p>
          <a:p>
            <a:r>
              <a:rPr lang="en-US" dirty="0"/>
              <a:t>People from the county, representing various ag industries, participate.</a:t>
            </a:r>
          </a:p>
          <a:p>
            <a:r>
              <a:rPr lang="en-US" dirty="0"/>
              <a:t>Discuss and decide priority conservation issues for the county.</a:t>
            </a:r>
          </a:p>
          <a:p>
            <a:r>
              <a:rPr lang="en-US" dirty="0"/>
              <a:t>THIS IS WHERE THE DECISIONS ARE MADE!!!!</a:t>
            </a:r>
          </a:p>
          <a:p>
            <a:r>
              <a:rPr lang="en-US" dirty="0"/>
              <a:t>Participate. </a:t>
            </a:r>
          </a:p>
          <a:p>
            <a:r>
              <a:rPr lang="en-US" dirty="0"/>
              <a:t>Elevate the need to fund hazelnuts [or other conservation practices] in your county to address important resource concerns.</a:t>
            </a:r>
          </a:p>
        </p:txBody>
      </p:sp>
    </p:spTree>
    <p:extLst>
      <p:ext uri="{BB962C8B-B14F-4D97-AF65-F5344CB8AC3E}">
        <p14:creationId xmlns:p14="http://schemas.microsoft.com/office/powerpoint/2010/main" val="29136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43" y="452718"/>
            <a:ext cx="991144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Agricultural Improvement Act of 2018   </a:t>
            </a:r>
            <a:r>
              <a:rPr lang="en-US" dirty="0">
                <a:solidFill>
                  <a:schemeClr val="accent1"/>
                </a:solidFill>
              </a:rPr>
              <a:t>“The Farm Bill”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$1.8 Billion Budget</a:t>
            </a:r>
          </a:p>
          <a:p>
            <a:endParaRPr lang="en-US" dirty="0"/>
          </a:p>
          <a:p>
            <a:r>
              <a:rPr lang="en-US" dirty="0"/>
              <a:t>Voluntary</a:t>
            </a:r>
          </a:p>
          <a:p>
            <a:endParaRPr lang="en-US" dirty="0"/>
          </a:p>
          <a:p>
            <a:r>
              <a:rPr lang="en-US" dirty="0"/>
              <a:t>Conservation Title</a:t>
            </a:r>
          </a:p>
          <a:p>
            <a:pPr lvl="1"/>
            <a:r>
              <a:rPr lang="en-US" dirty="0"/>
              <a:t>FSA - Farm Service Agency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NRCS – Natural Resources Conservation Service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EQIP – Environmental Quality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C00000"/>
                </a:solidFill>
              </a:rPr>
              <a:t>Incentive Program</a:t>
            </a:r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Commodity</a:t>
            </a:r>
          </a:p>
          <a:p>
            <a:r>
              <a:rPr lang="en-US" dirty="0">
                <a:solidFill>
                  <a:srgbClr val="C00000"/>
                </a:solidFill>
              </a:rPr>
              <a:t>Conservation</a:t>
            </a:r>
          </a:p>
          <a:p>
            <a:r>
              <a:rPr lang="en-US" dirty="0"/>
              <a:t>Trade</a:t>
            </a:r>
          </a:p>
          <a:p>
            <a:r>
              <a:rPr lang="en-US" dirty="0"/>
              <a:t>Nutrition</a:t>
            </a:r>
          </a:p>
          <a:p>
            <a:r>
              <a:rPr lang="en-US" dirty="0"/>
              <a:t>Credit</a:t>
            </a:r>
          </a:p>
          <a:p>
            <a:r>
              <a:rPr lang="en-US" dirty="0"/>
              <a:t>Rural Development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Forestry</a:t>
            </a:r>
          </a:p>
          <a:p>
            <a:r>
              <a:rPr lang="en-US" dirty="0"/>
              <a:t>Energy</a:t>
            </a:r>
          </a:p>
          <a:p>
            <a:r>
              <a:rPr lang="en-US" dirty="0"/>
              <a:t>Horticulture</a:t>
            </a:r>
          </a:p>
          <a:p>
            <a:r>
              <a:rPr lang="en-US" dirty="0"/>
              <a:t>Crop Insurance</a:t>
            </a:r>
          </a:p>
        </p:txBody>
      </p:sp>
    </p:spTree>
    <p:extLst>
      <p:ext uri="{BB962C8B-B14F-4D97-AF65-F5344CB8AC3E}">
        <p14:creationId xmlns:p14="http://schemas.microsoft.com/office/powerpoint/2010/main" val="343088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EQIP </a:t>
            </a:r>
            <a:br>
              <a:rPr lang="en-US" dirty="0"/>
            </a:br>
            <a:r>
              <a:rPr lang="en-US" dirty="0"/>
              <a:t>Conservation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Alley Cropping</a:t>
            </a:r>
          </a:p>
          <a:p>
            <a:r>
              <a:rPr lang="en-US" dirty="0"/>
              <a:t>Conservation Cover</a:t>
            </a:r>
          </a:p>
          <a:p>
            <a:r>
              <a:rPr lang="en-US" dirty="0"/>
              <a:t>Contour Buffer Strips</a:t>
            </a:r>
          </a:p>
          <a:p>
            <a:r>
              <a:rPr lang="en-US" dirty="0"/>
              <a:t>Contour Orchard &amp; Other Perennial Crops</a:t>
            </a:r>
          </a:p>
          <a:p>
            <a:r>
              <a:rPr lang="en-US" dirty="0"/>
              <a:t>Cover Crop</a:t>
            </a:r>
          </a:p>
          <a:p>
            <a:r>
              <a:rPr lang="en-US" dirty="0"/>
              <a:t>Critical Area Planting</a:t>
            </a:r>
          </a:p>
          <a:p>
            <a:r>
              <a:rPr lang="en-US" dirty="0"/>
              <a:t>Early Successional Habitat Development/ Management</a:t>
            </a:r>
          </a:p>
          <a:p>
            <a:r>
              <a:rPr lang="en-US" dirty="0"/>
              <a:t>Field Border</a:t>
            </a:r>
          </a:p>
          <a:p>
            <a:r>
              <a:rPr lang="en-US" dirty="0"/>
              <a:t>Filter Strip</a:t>
            </a:r>
          </a:p>
          <a:p>
            <a:r>
              <a:rPr lang="en-US" dirty="0"/>
              <a:t>Tree &amp; Shrub Site Preparation</a:t>
            </a:r>
          </a:p>
          <a:p>
            <a:r>
              <a:rPr lang="en-US" dirty="0"/>
              <a:t>Upland Wildlife Habitat Management</a:t>
            </a:r>
          </a:p>
          <a:p>
            <a:r>
              <a:rPr lang="en-US" dirty="0"/>
              <a:t>Vegetative Barriers</a:t>
            </a:r>
          </a:p>
          <a:p>
            <a:r>
              <a:rPr lang="en-US" dirty="0"/>
              <a:t>Windbreak/Shelterbelt Establishment/ Renovation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Forage &amp; Biomass Planting</a:t>
            </a:r>
          </a:p>
          <a:p>
            <a:r>
              <a:rPr lang="en-US" dirty="0"/>
              <a:t>Grassed Waterway</a:t>
            </a:r>
          </a:p>
          <a:p>
            <a:r>
              <a:rPr lang="en-US" dirty="0"/>
              <a:t>Hedgerow Planting</a:t>
            </a:r>
          </a:p>
          <a:p>
            <a:r>
              <a:rPr lang="en-US" dirty="0"/>
              <a:t>Herbaceous Wind Barriers</a:t>
            </a:r>
          </a:p>
          <a:p>
            <a:r>
              <a:rPr lang="en-US" dirty="0"/>
              <a:t>Integrated Pest Management</a:t>
            </a:r>
          </a:p>
          <a:p>
            <a:r>
              <a:rPr lang="en-US" dirty="0"/>
              <a:t>Multi-story Planting</a:t>
            </a:r>
          </a:p>
          <a:p>
            <a:r>
              <a:rPr lang="en-US" dirty="0"/>
              <a:t>Prescribed Grazing</a:t>
            </a:r>
          </a:p>
          <a:p>
            <a:r>
              <a:rPr lang="en-US" dirty="0"/>
              <a:t>Range Planting</a:t>
            </a:r>
          </a:p>
          <a:p>
            <a:r>
              <a:rPr lang="en-US" dirty="0"/>
              <a:t>Riparian Forest Buffer</a:t>
            </a:r>
          </a:p>
          <a:p>
            <a:r>
              <a:rPr lang="en-US" dirty="0"/>
              <a:t>Riparian Herbaceous Cover</a:t>
            </a:r>
          </a:p>
          <a:p>
            <a:r>
              <a:rPr lang="en-US" dirty="0"/>
              <a:t>Silvopasture Establishment</a:t>
            </a:r>
          </a:p>
          <a:p>
            <a:r>
              <a:rPr lang="en-US" dirty="0"/>
              <a:t>Streambank &amp; Shoreline Protection</a:t>
            </a:r>
          </a:p>
          <a:p>
            <a:r>
              <a:rPr lang="en-US" dirty="0"/>
              <a:t>Tree &amp; Shrub Establishment</a:t>
            </a:r>
          </a:p>
          <a:p>
            <a:r>
              <a:rPr lang="en-US" dirty="0"/>
              <a:t>Pollinator Planting</a:t>
            </a:r>
          </a:p>
        </p:txBody>
      </p:sp>
    </p:spTree>
    <p:extLst>
      <p:ext uri="{BB962C8B-B14F-4D97-AF65-F5344CB8AC3E}">
        <p14:creationId xmlns:p14="http://schemas.microsoft.com/office/powerpoint/2010/main" val="54313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EQIP</a:t>
            </a:r>
            <a:r>
              <a:rPr lang="en-US" dirty="0"/>
              <a:t> –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Must Address A Resource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15886"/>
            <a:ext cx="10059988" cy="46373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Soil</a:t>
            </a:r>
            <a:r>
              <a:rPr lang="en-US" sz="3200" dirty="0"/>
              <a:t>			Reduces Soil Erosion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Water</a:t>
            </a:r>
            <a:r>
              <a:rPr lang="en-US" sz="3200" dirty="0"/>
              <a:t>		Improves Water Quality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Air	</a:t>
            </a:r>
            <a:r>
              <a:rPr lang="en-US" sz="3200" dirty="0"/>
              <a:t>		Captures CO2, Sequesters Carbon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Plants</a:t>
            </a:r>
            <a:r>
              <a:rPr lang="en-US" sz="3200" dirty="0"/>
              <a:t>		Increases Landscape Diversity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Animals</a:t>
            </a:r>
            <a:r>
              <a:rPr lang="en-US" sz="3200" dirty="0"/>
              <a:t>		Improves Wildlife &amp; Pollinator Habitat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Energy</a:t>
            </a:r>
            <a:r>
              <a:rPr lang="en-US" sz="3200" dirty="0"/>
              <a:t>		Reduces On Farm Fuel Usage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National Resource Concern List and Planning Criteria (usda.gov)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74" y="347662"/>
            <a:ext cx="9404723" cy="1400530"/>
          </a:xfrm>
        </p:spPr>
        <p:txBody>
          <a:bodyPr/>
          <a:lstStyle/>
          <a:p>
            <a:r>
              <a:rPr lang="en-US" dirty="0"/>
              <a:t>Who Do I Contact About EQIP?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705" y="1219200"/>
            <a:ext cx="2946866" cy="576262"/>
          </a:xfrm>
        </p:spPr>
        <p:txBody>
          <a:bodyPr/>
          <a:lstStyle/>
          <a:p>
            <a:r>
              <a:rPr lang="en-US" dirty="0"/>
              <a:t>FSA	[Federal]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2705" y="2008414"/>
            <a:ext cx="2927350" cy="41964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office in every county in the country.</a:t>
            </a:r>
          </a:p>
          <a:p>
            <a:r>
              <a:rPr lang="en-US" dirty="0"/>
              <a:t>Provides </a:t>
            </a:r>
            <a:r>
              <a:rPr lang="en-US" dirty="0">
                <a:solidFill>
                  <a:schemeClr val="accent3"/>
                </a:solidFill>
              </a:rPr>
              <a:t>Financial</a:t>
            </a:r>
            <a:r>
              <a:rPr lang="en-US" dirty="0"/>
              <a:t> Assistance</a:t>
            </a:r>
          </a:p>
          <a:p>
            <a:r>
              <a:rPr lang="en-US" dirty="0"/>
              <a:t>This is where you sign up to get your farm “eligible” for farm bill programs.</a:t>
            </a:r>
          </a:p>
          <a:p>
            <a:r>
              <a:rPr lang="en-US" dirty="0"/>
              <a:t>Do not need a crop production history.</a:t>
            </a:r>
          </a:p>
          <a:p>
            <a:r>
              <a:rPr lang="en-US" dirty="0">
                <a:solidFill>
                  <a:schemeClr val="accent3"/>
                </a:solidFill>
              </a:rPr>
              <a:t>Establish a Farm ID</a:t>
            </a:r>
          </a:p>
          <a:p>
            <a:r>
              <a:rPr lang="en-US" dirty="0">
                <a:solidFill>
                  <a:schemeClr val="accent3"/>
                </a:solidFill>
              </a:rPr>
              <a:t>Establish a Tract Number</a:t>
            </a:r>
          </a:p>
          <a:p>
            <a:r>
              <a:rPr lang="en-US" dirty="0">
                <a:solidFill>
                  <a:schemeClr val="accent3"/>
                </a:solidFill>
              </a:rPr>
              <a:t>Determine Eligibility</a:t>
            </a:r>
          </a:p>
          <a:p>
            <a:r>
              <a:rPr lang="en-US" dirty="0">
                <a:solidFill>
                  <a:schemeClr val="accent3"/>
                </a:solidFill>
              </a:rPr>
              <a:t>	In Compliance with – 				</a:t>
            </a:r>
            <a:r>
              <a:rPr lang="en-US" dirty="0" err="1">
                <a:solidFill>
                  <a:schemeClr val="accent3"/>
                </a:solidFill>
              </a:rPr>
              <a:t>Swampbuster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</a:rPr>
              <a:t>		Sodbuster</a:t>
            </a:r>
          </a:p>
          <a:p>
            <a:r>
              <a:rPr lang="en-US" dirty="0">
                <a:solidFill>
                  <a:srgbClr val="FFC000"/>
                </a:solidFill>
              </a:rPr>
              <a:t>Looking for the Phone Number?  Look under U S Government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2016" y="1220879"/>
            <a:ext cx="2936241" cy="576262"/>
          </a:xfrm>
        </p:spPr>
        <p:txBody>
          <a:bodyPr/>
          <a:lstStyle/>
          <a:p>
            <a:r>
              <a:rPr lang="en-US" dirty="0"/>
              <a:t>NRCS  [Federal]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1943099"/>
            <a:ext cx="2946794" cy="4261757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/>
              <a:t>An office in every county in the country.</a:t>
            </a:r>
          </a:p>
          <a:p>
            <a:r>
              <a:rPr lang="en-US" dirty="0"/>
              <a:t>Sister Agency to FSA.</a:t>
            </a:r>
          </a:p>
          <a:p>
            <a:r>
              <a:rPr lang="en-US" dirty="0"/>
              <a:t>Provides </a:t>
            </a:r>
            <a:r>
              <a:rPr lang="en-US" dirty="0">
                <a:solidFill>
                  <a:schemeClr val="bg1"/>
                </a:solidFill>
              </a:rPr>
              <a:t>Technical </a:t>
            </a:r>
            <a:r>
              <a:rPr lang="en-US" dirty="0"/>
              <a:t>Assistance</a:t>
            </a:r>
          </a:p>
          <a:p>
            <a:r>
              <a:rPr lang="en-US" dirty="0"/>
              <a:t>Have to sign up during enrollment periods.</a:t>
            </a:r>
          </a:p>
          <a:p>
            <a:r>
              <a:rPr lang="en-US" dirty="0"/>
              <a:t>May have to develop a Conservation Plan [in collaboration with NRCS] for your farm to receive funding.</a:t>
            </a:r>
          </a:p>
          <a:p>
            <a:r>
              <a:rPr lang="en-US" dirty="0"/>
              <a:t>Sign a Contract with USDA</a:t>
            </a:r>
          </a:p>
          <a:p>
            <a:r>
              <a:rPr lang="en-US" dirty="0"/>
              <a:t>All funding is on a </a:t>
            </a:r>
            <a:r>
              <a:rPr lang="en-US" dirty="0">
                <a:solidFill>
                  <a:schemeClr val="bg1"/>
                </a:solidFill>
              </a:rPr>
              <a:t>reimbursement basis</a:t>
            </a:r>
            <a:r>
              <a:rPr lang="en-US" dirty="0"/>
              <a:t>.  You pay the bill and then when you produce paid receipts, you get paid.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04957" y="1219200"/>
            <a:ext cx="3303814" cy="576262"/>
          </a:xfrm>
        </p:spPr>
        <p:txBody>
          <a:bodyPr/>
          <a:lstStyle/>
          <a:p>
            <a:r>
              <a:rPr lang="en-US" dirty="0"/>
              <a:t>SWCD [State/Local]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1943100"/>
            <a:ext cx="2932113" cy="3589338"/>
          </a:xfrm>
        </p:spPr>
        <p:txBody>
          <a:bodyPr/>
          <a:lstStyle/>
          <a:p>
            <a:r>
              <a:rPr lang="en-US" dirty="0"/>
              <a:t>An office in every county in the country.</a:t>
            </a:r>
          </a:p>
          <a:p>
            <a:r>
              <a:rPr lang="en-US" dirty="0"/>
              <a:t>Provides Financial and Technical Assistance.</a:t>
            </a:r>
          </a:p>
          <a:p>
            <a:r>
              <a:rPr lang="en-US" dirty="0"/>
              <a:t>State/ Local level of conservation delivery.</a:t>
            </a:r>
          </a:p>
          <a:p>
            <a:r>
              <a:rPr lang="en-US" dirty="0"/>
              <a:t>Collaborates with FSA/NRCS.</a:t>
            </a:r>
          </a:p>
          <a:p>
            <a:r>
              <a:rPr lang="en-US" dirty="0"/>
              <a:t>Connected to area watershed and conservation groups.</a:t>
            </a:r>
          </a:p>
        </p:txBody>
      </p:sp>
    </p:spTree>
    <p:extLst>
      <p:ext uri="{BB962C8B-B14F-4D97-AF65-F5344CB8AC3E}">
        <p14:creationId xmlns:p14="http://schemas.microsoft.com/office/powerpoint/2010/main" val="174789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USDA Program/ Practice Offerings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48" y="1547131"/>
            <a:ext cx="3875878" cy="2660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809" y="3682093"/>
            <a:ext cx="2789387" cy="24846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1802897"/>
            <a:ext cx="2892199" cy="375839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461739" y="4463143"/>
            <a:ext cx="1692729" cy="108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19257" y="5872843"/>
            <a:ext cx="1692729" cy="108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12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Practices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15254"/>
              </p:ext>
            </p:extLst>
          </p:nvPr>
        </p:nvGraphicFramePr>
        <p:xfrm>
          <a:off x="1340757" y="2145694"/>
          <a:ext cx="8128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311  Alley-cropping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331  Contour Orchard &amp; Perennial Crops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332  Contour Buffer</a:t>
                      </a:r>
                      <a:r>
                        <a:rPr lang="en-US" baseline="0" dirty="0"/>
                        <a:t> Strips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342  Critical Area Planting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381  Silvopasture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386  Field Border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484  Mulching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490 Tree/ Shrub Site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612  Tree &amp; Shrub Establishment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645 Upland Wildlife Habitat Planting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43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621970"/>
            <a:ext cx="8825658" cy="2541815"/>
          </a:xfrm>
        </p:spPr>
        <p:txBody>
          <a:bodyPr/>
          <a:lstStyle/>
          <a:p>
            <a:pPr algn="ctr"/>
            <a:br>
              <a:rPr lang="en-US" sz="3200" dirty="0"/>
            </a:br>
            <a:r>
              <a:rPr lang="en-US" sz="3200" dirty="0"/>
              <a:t>Thank You!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Linda Meschke</a:t>
            </a:r>
            <a:br>
              <a:rPr lang="en-US" sz="3200" dirty="0"/>
            </a:br>
            <a:r>
              <a:rPr lang="en-US" sz="3200" dirty="0"/>
              <a:t>Rural Advantage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41" y="5147494"/>
            <a:ext cx="8825658" cy="861420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Linda.ruraladvantage@gmail.com</a:t>
            </a:r>
            <a:endParaRPr lang="en-US" dirty="0"/>
          </a:p>
          <a:p>
            <a:pPr algn="ctr"/>
            <a:r>
              <a:rPr lang="en-US" dirty="0"/>
              <a:t>507.238.5449</a:t>
            </a:r>
          </a:p>
        </p:txBody>
      </p:sp>
    </p:spTree>
    <p:extLst>
      <p:ext uri="{BB962C8B-B14F-4D97-AF65-F5344CB8AC3E}">
        <p14:creationId xmlns:p14="http://schemas.microsoft.com/office/powerpoint/2010/main" val="318542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263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614</TotalTime>
  <Words>865</Words>
  <Application>Microsoft Office PowerPoint</Application>
  <PresentationFormat>Widescreen</PresentationFormat>
  <Paragraphs>188</Paragraphs>
  <Slides>12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Opportunities For  CLC Practices In Hazelnut Production</vt:lpstr>
      <vt:lpstr>Agricultural Improvement Act of 2018   “The Farm Bill”</vt:lpstr>
      <vt:lpstr>Common EQIP  Conservation Practices</vt:lpstr>
      <vt:lpstr>EQIP – Must Address A Resource Concern</vt:lpstr>
      <vt:lpstr>Who Do I Contact About EQIP?</vt:lpstr>
      <vt:lpstr>USDA Program/ Practice Offerings</vt:lpstr>
      <vt:lpstr>Example Practices</vt:lpstr>
      <vt:lpstr> Thank You!   Linda Meschke Rural Advantage</vt:lpstr>
      <vt:lpstr>PowerPoint Presentation</vt:lpstr>
      <vt:lpstr>What is EQIP?</vt:lpstr>
      <vt:lpstr>Steps to a Successful EQIP Project</vt:lpstr>
      <vt:lpstr>EQIP Local Work Groups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 Programs</dc:title>
  <dc:creator>Linda Meschke</dc:creator>
  <dc:description>2021 Hazelnut Conference</dc:description>
  <cp:lastModifiedBy>Boulandi-Boelte, Tracey</cp:lastModifiedBy>
  <cp:revision>43</cp:revision>
  <dcterms:created xsi:type="dcterms:W3CDTF">2021-03-02T17:03:09Z</dcterms:created>
  <dcterms:modified xsi:type="dcterms:W3CDTF">2021-04-12T13:20:51Z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bd367d-9e3b-49e5-aa9a-caafdafee3aa_Enabled">
    <vt:lpwstr>true</vt:lpwstr>
  </property>
  <property fmtid="{D5CDD505-2E9C-101B-9397-08002B2CF9AE}" pid="3" name="MSIP_Label_65bd367d-9e3b-49e5-aa9a-caafdafee3aa_SetDate">
    <vt:lpwstr>2021-04-12T13:20:38Z</vt:lpwstr>
  </property>
  <property fmtid="{D5CDD505-2E9C-101B-9397-08002B2CF9AE}" pid="4" name="MSIP_Label_65bd367d-9e3b-49e5-aa9a-caafdafee3aa_Method">
    <vt:lpwstr>Standard</vt:lpwstr>
  </property>
  <property fmtid="{D5CDD505-2E9C-101B-9397-08002B2CF9AE}" pid="5" name="MSIP_Label_65bd367d-9e3b-49e5-aa9a-caafdafee3aa_Name">
    <vt:lpwstr>65bd367d-9e3b-49e5-aa9a-caafdafee3aa</vt:lpwstr>
  </property>
  <property fmtid="{D5CDD505-2E9C-101B-9397-08002B2CF9AE}" pid="6" name="MSIP_Label_65bd367d-9e3b-49e5-aa9a-caafdafee3aa_SiteId">
    <vt:lpwstr>9be3e276-28d8-4cd8-8f84-02cf1911da9c</vt:lpwstr>
  </property>
  <property fmtid="{D5CDD505-2E9C-101B-9397-08002B2CF9AE}" pid="7" name="MSIP_Label_65bd367d-9e3b-49e5-aa9a-caafdafee3aa_ActionId">
    <vt:lpwstr>bdf54a77-6628-4ab0-9bee-738d1d705f20</vt:lpwstr>
  </property>
  <property fmtid="{D5CDD505-2E9C-101B-9397-08002B2CF9AE}" pid="8" name="MSIP_Label_65bd367d-9e3b-49e5-aa9a-caafdafee3aa_ContentBits">
    <vt:lpwstr>0</vt:lpwstr>
  </property>
</Properties>
</file>